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1077218"/>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Alle valg skal præsenteres lige – fokus på rettidig palliation </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295012" y="1618306"/>
                <a:ext cx="5161925" cy="557910"/>
              </a:xfrm>
              <a:prstGeom prst="rect">
                <a:avLst/>
              </a:prstGeom>
              <a:noFill/>
            </p:spPr>
            <p:txBody>
              <a:bodyPr wrap="square" rtlCol="0">
                <a:spAutoFit/>
              </a:bodyPr>
              <a:lstStyle/>
              <a:p>
                <a:pPr>
                  <a:lnSpc>
                    <a:spcPts val="1900"/>
                  </a:lnSpc>
                </a:pPr>
                <a:r>
                  <a:rPr lang="da-DK" sz="1400" b="1" dirty="0" err="1">
                    <a:solidFill>
                      <a:srgbClr val="323232"/>
                    </a:solidFill>
                    <a:latin typeface="Mari" panose="020B0506040000020004" pitchFamily="34" charset="0"/>
                  </a:rPr>
                  <a:t>Chefsygeplerske</a:t>
                </a:r>
                <a:r>
                  <a:rPr lang="da-DK" sz="1400" b="1" dirty="0">
                    <a:solidFill>
                      <a:srgbClr val="323232"/>
                    </a:solidFill>
                    <a:latin typeface="Mari" panose="020B0506040000020004" pitchFamily="34" charset="0"/>
                  </a:rPr>
                  <a:t> // Cheflæge</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Mette Munch Børgesen // </a:t>
                </a:r>
                <a:r>
                  <a:rPr lang="da-DK" sz="1400" dirty="0" err="1">
                    <a:solidFill>
                      <a:srgbClr val="323232"/>
                    </a:solidFill>
                    <a:latin typeface="Mari Book" panose="020B0000000000000000" pitchFamily="34" charset="0"/>
                  </a:rPr>
                  <a:t>Eckart</a:t>
                </a:r>
                <a:r>
                  <a:rPr lang="da-DK" sz="1400" dirty="0">
                    <a:solidFill>
                      <a:srgbClr val="323232"/>
                    </a:solidFill>
                    <a:latin typeface="Mari Book" panose="020B0000000000000000" pitchFamily="34" charset="0"/>
                  </a:rPr>
                  <a:t> </a:t>
                </a:r>
                <a:r>
                  <a:rPr lang="da-DK" sz="1400" dirty="0" err="1">
                    <a:solidFill>
                      <a:srgbClr val="323232"/>
                    </a:solidFill>
                    <a:latin typeface="Mari Book" panose="020B0000000000000000" pitchFamily="34" charset="0"/>
                  </a:rPr>
                  <a:t>Pressel</a:t>
                </a:r>
                <a:endParaRPr lang="da-DK" sz="1400" dirty="0">
                  <a:solidFill>
                    <a:srgbClr val="323232"/>
                  </a:solidFill>
                  <a:latin typeface="Mari Book" panose="020B0000000000000000" pitchFamily="34" charset="0"/>
                </a:endParaRP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6152" y="1575633"/>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Bispebjerg og Frederiksberg Hospital</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Geriatrisk sengeafsnit G16 og G26</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779958" y="1629258"/>
            <a:ext cx="7896498" cy="3798476"/>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Vi ønsker at skabe en kultur hvor patienter og pårørende inddrages i valg vedrørende deres behandling herunder fokus på: </a:t>
            </a:r>
          </a:p>
          <a:p>
            <a:pPr marL="285750" indent="-285750">
              <a:lnSpc>
                <a:spcPts val="1920"/>
              </a:lnSpc>
              <a:spcBef>
                <a:spcPts val="600"/>
              </a:spcBef>
              <a:buFont typeface="Arial" panose="020B0604020202020204" pitchFamily="34" charset="0"/>
              <a:buChar char="•"/>
            </a:pPr>
            <a:r>
              <a:rPr lang="da-DK" sz="1600" dirty="0">
                <a:solidFill>
                  <a:srgbClr val="000000"/>
                </a:solidFill>
                <a:effectLst/>
                <a:latin typeface="Mari Book" panose="020B0000000000000000" pitchFamily="34" charset="0"/>
                <a:ea typeface="Calibri" panose="020F0502020204030204" pitchFamily="34" charset="0"/>
              </a:rPr>
              <a:t>Etablering af målsamtaler inden for 48 timer</a:t>
            </a:r>
          </a:p>
          <a:p>
            <a:pPr marL="285750" indent="-285750">
              <a:lnSpc>
                <a:spcPts val="1920"/>
              </a:lnSpc>
              <a:spcBef>
                <a:spcPts val="600"/>
              </a:spcBef>
              <a:buFont typeface="Arial" panose="020B0604020202020204" pitchFamily="34" charset="0"/>
              <a:buChar char="•"/>
            </a:pPr>
            <a:r>
              <a:rPr lang="da-DK" sz="1600" dirty="0">
                <a:solidFill>
                  <a:srgbClr val="000000"/>
                </a:solidFill>
                <a:effectLst/>
                <a:latin typeface="Mari Book" panose="020B0000000000000000" pitchFamily="34" charset="0"/>
                <a:ea typeface="Calibri" panose="020F0502020204030204" pitchFamily="34" charset="0"/>
              </a:rPr>
              <a:t>Overbehandling og det at træffe kloge valg sammen med patienterne </a:t>
            </a:r>
            <a:endParaRPr lang="da-DK" sz="1600" dirty="0">
              <a:solidFill>
                <a:srgbClr val="000000"/>
              </a:solidFill>
              <a:latin typeface="Mari Book" panose="020B0000000000000000" pitchFamily="34" charset="0"/>
              <a:ea typeface="Calibri" panose="020F0502020204030204" pitchFamily="34" charset="0"/>
            </a:endParaRPr>
          </a:p>
          <a:p>
            <a:pPr marL="285750" indent="-285750">
              <a:lnSpc>
                <a:spcPts val="1920"/>
              </a:lnSpc>
              <a:spcBef>
                <a:spcPts val="600"/>
              </a:spcBef>
              <a:buFont typeface="Arial" panose="020B0604020202020204" pitchFamily="34" charset="0"/>
              <a:buChar char="•"/>
            </a:pPr>
            <a:r>
              <a:rPr lang="da-DK" sz="1600" dirty="0">
                <a:solidFill>
                  <a:srgbClr val="000000"/>
                </a:solidFill>
                <a:effectLst/>
                <a:latin typeface="Mari Book" panose="020B0000000000000000" pitchFamily="34" charset="0"/>
                <a:ea typeface="Calibri" panose="020F0502020204030204" pitchFamily="34" charset="0"/>
              </a:rPr>
              <a:t>At alle valg præsenteres lige, dvs. at lindrende behandling eller ingen behandling også præsenteres som et valg på linje med udredning forløb ex for malign eller alvorlig sygdom</a:t>
            </a:r>
          </a:p>
          <a:p>
            <a:pPr marL="285750" indent="-285750">
              <a:lnSpc>
                <a:spcPts val="1920"/>
              </a:lnSpc>
              <a:spcBef>
                <a:spcPts val="600"/>
              </a:spcBef>
              <a:buFont typeface="Arial" panose="020B0604020202020204" pitchFamily="34" charset="0"/>
              <a:buChar char="•"/>
            </a:pPr>
            <a:r>
              <a:rPr lang="da-DK" sz="1600" dirty="0">
                <a:solidFill>
                  <a:srgbClr val="000000"/>
                </a:solidFill>
                <a:effectLst/>
                <a:latin typeface="Mari Book" panose="020B0000000000000000" pitchFamily="34" charset="0"/>
                <a:ea typeface="Calibri" panose="020F0502020204030204" pitchFamily="34" charset="0"/>
              </a:rPr>
              <a:t>Definition af hvad lindrende behandling til geriatriske patienter er </a:t>
            </a:r>
          </a:p>
          <a:p>
            <a:pPr marL="285750" indent="-285750">
              <a:lnSpc>
                <a:spcPts val="1920"/>
              </a:lnSpc>
              <a:spcBef>
                <a:spcPts val="600"/>
              </a:spcBef>
              <a:buFont typeface="Arial" panose="020B0604020202020204" pitchFamily="34" charset="0"/>
              <a:buChar char="•"/>
            </a:pPr>
            <a:r>
              <a:rPr lang="da-DK" sz="1600" dirty="0">
                <a:solidFill>
                  <a:srgbClr val="000000"/>
                </a:solidFill>
                <a:effectLst/>
                <a:latin typeface="Mari Book" panose="020B0000000000000000" pitchFamily="34" charset="0"/>
                <a:ea typeface="Calibri" panose="020F0502020204030204" pitchFamily="34" charset="0"/>
              </a:rPr>
              <a:t>Et generelt fokus på at lade opgaverne udgå fra patienterne og at det betyder at dagen starter ud hos patienterne uden forberedelse i SP </a:t>
            </a:r>
          </a:p>
          <a:p>
            <a:pPr marL="285750" indent="-285750">
              <a:lnSpc>
                <a:spcPts val="1920"/>
              </a:lnSpc>
              <a:spcBef>
                <a:spcPts val="600"/>
              </a:spcBef>
              <a:buFont typeface="Arial" panose="020B0604020202020204" pitchFamily="34" charset="0"/>
              <a:buChar char="•"/>
            </a:pPr>
            <a:r>
              <a:rPr lang="da-DK" sz="1600" dirty="0">
                <a:solidFill>
                  <a:srgbClr val="000000"/>
                </a:solidFill>
                <a:effectLst/>
                <a:latin typeface="Mari Book" panose="020B0000000000000000" pitchFamily="34" charset="0"/>
                <a:ea typeface="Calibri" panose="020F0502020204030204" pitchFamily="34" charset="0"/>
              </a:rPr>
              <a:t>Samtalen om samtalen</a:t>
            </a:r>
          </a:p>
          <a:p>
            <a:pPr marL="285750" indent="-285750">
              <a:lnSpc>
                <a:spcPts val="1920"/>
              </a:lnSpc>
              <a:spcBef>
                <a:spcPts val="600"/>
              </a:spcBef>
              <a:buFont typeface="Arial" panose="020B0604020202020204" pitchFamily="34" charset="0"/>
              <a:buChar char="•"/>
            </a:pPr>
            <a:r>
              <a:rPr lang="da-DK" sz="1600" dirty="0">
                <a:solidFill>
                  <a:srgbClr val="000000"/>
                </a:solidFill>
                <a:effectLst/>
                <a:latin typeface="Mari Book" panose="020B0000000000000000" pitchFamily="34" charset="0"/>
                <a:ea typeface="Calibri" panose="020F0502020204030204" pitchFamily="34" charset="0"/>
              </a:rPr>
              <a:t> Muligheden for at få sat præferencer i spil i forhold til hvad der giver mening for den enkelte. Det har værdi for både patienterne, klinikkerne og hospitalet i forhold til overbehandling </a:t>
            </a:r>
            <a:endParaRPr lang="da-DK" sz="1600" dirty="0">
              <a:latin typeface="Mari Book" panose="020B0000000000000000"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86CAAFEF-D7B1-4988-A80B-D35EF8FF6F57}"/>
</file>

<file path=customXml/itemProps2.xml><?xml version="1.0" encoding="utf-8"?>
<ds:datastoreItem xmlns:ds="http://schemas.openxmlformats.org/officeDocument/2006/customXml" ds:itemID="{A7842D7A-94D9-40E8-86D3-9D9C2B78B6FE}"/>
</file>

<file path=customXml/itemProps3.xml><?xml version="1.0" encoding="utf-8"?>
<ds:datastoreItem xmlns:ds="http://schemas.openxmlformats.org/officeDocument/2006/customXml" ds:itemID="{6EAEB37D-3DFD-4D12-9F29-728DCC361B0E}"/>
</file>

<file path=customXml/itemProps4.xml><?xml version="1.0" encoding="utf-8"?>
<ds:datastoreItem xmlns:ds="http://schemas.openxmlformats.org/officeDocument/2006/customXml" ds:itemID="{8E140848-6921-4A89-B52E-31C4316DC2B6}"/>
</file>

<file path=docProps/app.xml><?xml version="1.0" encoding="utf-8"?>
<Properties xmlns="http://schemas.openxmlformats.org/officeDocument/2006/extended-properties" xmlns:vt="http://schemas.openxmlformats.org/officeDocument/2006/docPropsVTypes">
  <TotalTime>25817</TotalTime>
  <Words>180</Words>
  <Application>Microsoft Office PowerPoint</Application>
  <PresentationFormat>Skærmshow (4:3)</PresentationFormat>
  <Paragraphs>19</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1423</cp:revision>
  <cp:lastPrinted>2020-05-15T05:05:18Z</cp:lastPrinted>
  <dcterms:created xsi:type="dcterms:W3CDTF">2018-01-18T10:02:11Z</dcterms:created>
  <dcterms:modified xsi:type="dcterms:W3CDTF">2024-03-25T13:04:44Z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